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F8C50F0-87C4-412D-8260-5923F5E7C0B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15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Pub 17 will be mailed to counselors in January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5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D410341-8F8E-4744-B24A-2A93B3EC5D18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15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85C863-4865-4EC5-80B1-0E8841C9BEC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49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0817F3-4994-4CCC-8FCF-91EAE99169D7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A593B9-2E75-455B-9A01-FB38BFDC3B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8" name="Notes Placeholder 7"/>
          <p:cNvSpPr>
            <a:spLocks noGrp="1"/>
          </p:cNvSpPr>
          <p:nvPr/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9" name="Notes Placeholder 1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Site will have available computers, networking &amp; printing equipment, all software &amp; forms</a:t>
            </a:r>
          </a:p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Counselors using their own laptops must go through a certification process to ensure that PC is secure &amp; has the latest versions of software.  Details will be provided</a:t>
            </a:r>
          </a:p>
        </p:txBody>
      </p:sp>
    </p:spTree>
    <p:extLst>
      <p:ext uri="{BB962C8B-B14F-4D97-AF65-F5344CB8AC3E}">
        <p14:creationId xmlns:p14="http://schemas.microsoft.com/office/powerpoint/2010/main" val="190723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A3C2FDC-91C0-4BC3-BD56-EFC0576DDEB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82B83B-3308-437C-A382-0CCDAA214DA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4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4265E-EB51-45BA-9BDA-81C5AA356B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17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0BAE7CE-EE1E-4801-8D13-CD33843C32E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44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67441F3-DF75-4B7C-9540-D1A311031A4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922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A7580D-415A-456A-BCC1-A91DBFEDA89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5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9107931-5518-41BD-93B4-76ABFAAF56D0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126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2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3C723-E22D-4E8F-B592-AEFFEB0E58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9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A207B2-E186-48C9-88C0-60F5457BACAD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31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3888" indent="-623888"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3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FE00CA-D9BE-4409-8BD5-CA74688997D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9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9E39F1C-4843-46E1-8BEB-F904F5F8F130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Explain that there are now training modules you must take online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Volunteer Standards of Conduct module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Quality Review &amp; the use of the Intake/Interview Sheet module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Explain that the Advanced IRS test now includes questions on both Basic and Advanced topics.  Do not have to take both tests; only Advanced.  40 total questions</a:t>
            </a:r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2E8694-BA67-4E2D-A222-8DC0CB9CDA1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21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Pub 5157 on the Affordable Care Act (ACA) was discontinued this year.  ACA info is included in Pub 4012</a:t>
            </a: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Some training documents are NOT</a:t>
            </a:r>
            <a:r>
              <a:rPr lang="en-US" altLang="en-US" baseline="0" dirty="0" smtClean="0">
                <a:cs typeface="Arial" panose="020B0604020202020204" pitchFamily="34" charset="0"/>
              </a:rPr>
              <a:t> to be used at sites (such as Pub 4491)</a:t>
            </a: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axprep4free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jtaxaide.org/tavolunteer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p.org/money/taxes/aarp_taxai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057400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Tax Training Introduction </a:t>
            </a:r>
            <a:br>
              <a:rPr lang="en-US" altLang="en-US" dirty="0" smtClean="0"/>
            </a:br>
            <a:r>
              <a:rPr lang="en-US" altLang="en-US" dirty="0" smtClean="0"/>
              <a:t>(Federal and State)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 smtClean="0"/>
              <a:t>NJ TAX-AIDE PROGRAM</a:t>
            </a:r>
          </a:p>
          <a:p>
            <a:r>
              <a:rPr lang="en-US" altLang="en-US" b="1" dirty="0" smtClean="0"/>
              <a:t>Tax Year 2014</a:t>
            </a:r>
          </a:p>
        </p:txBody>
      </p:sp>
      <p:pic>
        <p:nvPicPr>
          <p:cNvPr id="5" name="Picture 11" descr="AARPlogo07 cop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50" y="990600"/>
            <a:ext cx="227171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white">
          <a:xfrm>
            <a:off x="8156575" y="938212"/>
            <a:ext cx="644525" cy="228600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900" b="1" i="1" dirty="0" smtClean="0">
                <a:solidFill>
                  <a:srgbClr val="474B78"/>
                </a:solidFill>
                <a:latin typeface="Cambria" pitchFamily="18" charset="0"/>
                <a:cs typeface="Arial" charset="0"/>
              </a:rPr>
              <a:t>TAX-AIDE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229600" cy="4732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New Counselors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Counselors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Distribution Method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IRS Pub 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Federal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Mail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IRS</a:t>
                      </a:r>
                      <a:r>
                        <a:rPr lang="en-US" sz="2000" b="1" baseline="0" dirty="0" smtClean="0"/>
                        <a:t> 1040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Personal Income Tax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Instruction</a:t>
                      </a:r>
                      <a:r>
                        <a:rPr lang="en-US" baseline="0" dirty="0" smtClean="0"/>
                        <a:t> Book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Electronic-IRS site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Electronic-IRS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NJ 1040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NJ Personal Income Tax</a:t>
                      </a:r>
                      <a:r>
                        <a:rPr lang="en-US" baseline="0" dirty="0" smtClean="0"/>
                        <a:t> Instruction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Electronic-NJ Div. of Taxation site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Electronic-NJ Div. of Taxation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NJ Tax Topics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Gross Income Tax Pubs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(GITs)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Electronic-NJ Div. of Taxation site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Electronic-NJ Div. of Taxation</a:t>
                      </a:r>
                      <a:r>
                        <a:rPr lang="en-US" baseline="0" dirty="0" smtClean="0"/>
                        <a:t>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IRS 13614-C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Intake/</a:t>
                      </a:r>
                    </a:p>
                    <a:p>
                      <a:r>
                        <a:rPr lang="en-US" sz="1800" b="0" dirty="0" smtClean="0"/>
                        <a:t>Interview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Paper-at</a:t>
                      </a:r>
                      <a:r>
                        <a:rPr lang="en-US" baseline="0" dirty="0" smtClean="0"/>
                        <a:t> Tax Prep sites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Paper-at</a:t>
                      </a:r>
                      <a:r>
                        <a:rPr lang="en-US" baseline="0" dirty="0" smtClean="0"/>
                        <a:t> Tax Prep sites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Topic  specific Pubs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Addressing specific individual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IRS Site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IRS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6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Important Websites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 smtClean="0">
                <a:hlinkClick r:id="rId3"/>
              </a:rPr>
              <a:t>http://TaxPrep4Free.org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Training, References,  and Preparer tabs  </a:t>
            </a:r>
          </a:p>
          <a:p>
            <a:pPr lvl="1"/>
            <a:r>
              <a:rPr lang="en-US" altLang="en-US" dirty="0" smtClean="0"/>
              <a:t>Training resources , proficiency problem scenarios &amp; refund monitors</a:t>
            </a:r>
          </a:p>
          <a:p>
            <a:pPr lvl="1"/>
            <a:r>
              <a:rPr lang="en-US" altLang="en-US" dirty="0" smtClean="0"/>
              <a:t>Preparer page – job aids, NJ Special </a:t>
            </a:r>
            <a:r>
              <a:rPr lang="en-US" altLang="en-US" dirty="0"/>
              <a:t>H</a:t>
            </a:r>
            <a:r>
              <a:rPr lang="en-US" altLang="en-US" dirty="0" smtClean="0"/>
              <a:t>andling</a:t>
            </a:r>
          </a:p>
          <a:p>
            <a:r>
              <a:rPr lang="en-US" altLang="en-US" dirty="0" smtClean="0">
                <a:hlinkClick r:id="rId4"/>
              </a:rPr>
              <a:t>http://www.AARP.org/tavolunteers/</a:t>
            </a:r>
          </a:p>
          <a:p>
            <a:pPr lvl="1"/>
            <a:r>
              <a:rPr lang="en-US" altLang="en-US" dirty="0" smtClean="0"/>
              <a:t>Volunteer portal includes news, </a:t>
            </a:r>
            <a:r>
              <a:rPr lang="en-US" altLang="en-US" dirty="0" err="1"/>
              <a:t>C</a:t>
            </a:r>
            <a:r>
              <a:rPr lang="en-US" altLang="en-US" dirty="0" err="1" smtClean="0"/>
              <a:t>ybertax</a:t>
            </a:r>
            <a:r>
              <a:rPr lang="en-US" altLang="en-US" dirty="0" smtClean="0"/>
              <a:t> notifications, links for administration for AARP Tax-Aide volunteers</a:t>
            </a:r>
          </a:p>
          <a:p>
            <a:r>
              <a:rPr lang="en-US" altLang="en-US" dirty="0" smtClean="0">
                <a:hlinkClick r:id="rId4"/>
              </a:rPr>
              <a:t>County Specific Sites:  </a:t>
            </a:r>
          </a:p>
          <a:p>
            <a:pPr lvl="1"/>
            <a:r>
              <a:rPr lang="en-US" altLang="en-US" dirty="0" smtClean="0"/>
              <a:t>Each county may have own website for calendars, internal processes, etc.</a:t>
            </a:r>
            <a:endParaRPr lang="en-US" altLang="en-US" dirty="0"/>
          </a:p>
          <a:p>
            <a:pPr lvl="1"/>
            <a:endParaRPr lang="en-US" altLang="en-US" dirty="0" smtClean="0">
              <a:solidFill>
                <a:srgbClr val="080808"/>
              </a:solidFill>
              <a:hlinkClick r:id="rId4"/>
            </a:endParaRPr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4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All Tax Preparation Resources Are Provided At Sites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r>
              <a:rPr lang="en-US" altLang="en-US" sz="3000" dirty="0" smtClean="0"/>
              <a:t>All publications, equipment / supplies, security requirements</a:t>
            </a:r>
          </a:p>
          <a:p>
            <a:r>
              <a:rPr lang="en-US" altLang="en-US" sz="3000" dirty="0" smtClean="0"/>
              <a:t>AARP/IRS laptops if needed</a:t>
            </a:r>
          </a:p>
          <a:p>
            <a:r>
              <a:rPr lang="en-US" altLang="en-US" sz="3000" dirty="0" smtClean="0"/>
              <a:t>Counselors are encouraged to use their own laptops</a:t>
            </a:r>
          </a:p>
          <a:p>
            <a:pPr lvl="1"/>
            <a:r>
              <a:rPr lang="en-US" altLang="en-US" sz="2400" dirty="0" smtClean="0"/>
              <a:t>Must certify personal laptop</a:t>
            </a:r>
          </a:p>
          <a:p>
            <a:pPr lvl="1"/>
            <a:r>
              <a:rPr lang="en-US" altLang="en-US" sz="2400" dirty="0" smtClean="0"/>
              <a:t>Directions for certification will be provided by EROs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43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AARP Foundation Tax-Aide</a:t>
            </a:r>
            <a:br>
              <a:rPr lang="en-US" altLang="en-US" dirty="0" smtClean="0"/>
            </a:br>
            <a:r>
              <a:rPr lang="en-US" altLang="en-US" dirty="0" smtClean="0"/>
              <a:t>What We Do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3"/>
              </a:rPr>
              <a:t>AARP Foundation </a:t>
            </a:r>
            <a:r>
              <a:rPr lang="en-US" sz="3200" dirty="0" smtClean="0">
                <a:hlinkClick r:id="rId3"/>
              </a:rPr>
              <a:t>Tax-Aide</a:t>
            </a:r>
            <a:r>
              <a:rPr lang="en-US" sz="32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Is a an </a:t>
            </a:r>
            <a:r>
              <a:rPr lang="en-US" sz="3200" dirty="0"/>
              <a:t>AARP Foundation </a:t>
            </a:r>
            <a:r>
              <a:rPr lang="en-US" sz="3200" dirty="0" smtClean="0"/>
              <a:t>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Primary goal: </a:t>
            </a:r>
          </a:p>
          <a:p>
            <a:pPr lvl="2"/>
            <a:r>
              <a:rPr lang="en-US" altLang="en-US" sz="3200" i="1" dirty="0" smtClean="0"/>
              <a:t>“to </a:t>
            </a:r>
            <a:r>
              <a:rPr lang="en-US" altLang="en-US" sz="3200" i="1" dirty="0"/>
              <a:t>provide </a:t>
            </a:r>
            <a:r>
              <a:rPr lang="en-US" altLang="en-US" sz="3200" i="1" dirty="0" smtClean="0"/>
              <a:t>accurate</a:t>
            </a:r>
            <a:r>
              <a:rPr lang="en-US" altLang="en-US" sz="3200" i="1" dirty="0"/>
              <a:t>, free, tax return preparation and other tax-related assistance </a:t>
            </a:r>
            <a:r>
              <a:rPr lang="en-US" altLang="en-US" sz="3200" i="1" dirty="0" smtClean="0"/>
              <a:t>for low- </a:t>
            </a:r>
            <a:r>
              <a:rPr lang="en-US" altLang="en-US" sz="3200" i="1" dirty="0"/>
              <a:t>to </a:t>
            </a:r>
            <a:r>
              <a:rPr lang="en-US" altLang="en-US" sz="3200" i="1" dirty="0" smtClean="0"/>
              <a:t>mid-income individuals”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/>
              <a:t>Tax-Aide started in 1968 and is now the largest nationwide, volunteer-run free tax </a:t>
            </a:r>
            <a:r>
              <a:rPr lang="en-US" altLang="en-US" sz="3200" dirty="0" smtClean="0"/>
              <a:t>service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National, Volunteer-Run Program</a:t>
            </a:r>
            <a:br>
              <a:rPr lang="en-US" altLang="en-US" dirty="0" smtClean="0"/>
            </a:br>
            <a:r>
              <a:rPr lang="en-US" altLang="en-US" dirty="0" smtClean="0"/>
              <a:t>TY 2014 </a:t>
            </a:r>
            <a:r>
              <a:rPr lang="en-US" altLang="en-US" dirty="0" smtClean="0">
                <a:solidFill>
                  <a:srgbClr val="3333FF"/>
                </a:solidFill>
              </a:rPr>
              <a:t>National Statistics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>
              <a:defRPr/>
            </a:pPr>
            <a:r>
              <a:rPr lang="en-US" altLang="en-US" sz="3600" u="sng" dirty="0" smtClean="0"/>
              <a:t>Taxpayers served:</a:t>
            </a:r>
            <a:r>
              <a:rPr lang="en-US" altLang="en-US" sz="3600" dirty="0" smtClean="0"/>
              <a:t>  &gt; 2.6 million</a:t>
            </a:r>
          </a:p>
          <a:p>
            <a:pPr>
              <a:defRPr/>
            </a:pPr>
            <a:endParaRPr lang="en-US" altLang="en-US" sz="3600" dirty="0" smtClean="0"/>
          </a:p>
          <a:p>
            <a:pPr>
              <a:defRPr/>
            </a:pPr>
            <a:r>
              <a:rPr lang="en-US" altLang="en-US" sz="3600" dirty="0" smtClean="0"/>
              <a:t> </a:t>
            </a:r>
            <a:r>
              <a:rPr lang="en-US" altLang="en-US" sz="3600" u="sng" dirty="0" smtClean="0"/>
              <a:t>Federal Tax Returns prepared:</a:t>
            </a:r>
            <a:r>
              <a:rPr lang="en-US" altLang="en-US" sz="3600" dirty="0" smtClean="0"/>
              <a:t>  1.65 M </a:t>
            </a:r>
          </a:p>
          <a:p>
            <a:pPr lvl="1">
              <a:defRPr/>
            </a:pPr>
            <a:r>
              <a:rPr lang="en-US" altLang="en-US" dirty="0" smtClean="0"/>
              <a:t>68% of clients were age 60 or over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3600" u="sng" dirty="0" smtClean="0"/>
              <a:t>Volunteers:</a:t>
            </a:r>
            <a:r>
              <a:rPr lang="en-US" altLang="en-US" sz="3600" dirty="0" smtClean="0"/>
              <a:t>  36,000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2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Tax-Aide </a:t>
            </a:r>
            <a:br>
              <a:rPr lang="en-US" altLang="en-US" dirty="0"/>
            </a:br>
            <a:r>
              <a:rPr lang="en-US" altLang="en-US" dirty="0"/>
              <a:t>TY </a:t>
            </a:r>
            <a:r>
              <a:rPr lang="en-US" altLang="en-US" dirty="0" smtClean="0">
                <a:solidFill>
                  <a:schemeClr val="tx1"/>
                </a:solidFill>
              </a:rPr>
              <a:t>2014 </a:t>
            </a:r>
            <a:r>
              <a:rPr lang="en-US" altLang="en-US" dirty="0">
                <a:solidFill>
                  <a:srgbClr val="3333FF"/>
                </a:solidFill>
              </a:rPr>
              <a:t>NJ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u="sng" dirty="0"/>
              <a:t>Taxpayers served:</a:t>
            </a:r>
            <a:r>
              <a:rPr lang="en-US" altLang="en-US" sz="4000" dirty="0"/>
              <a:t> </a:t>
            </a:r>
            <a:r>
              <a:rPr lang="en-US" sz="4000" dirty="0"/>
              <a:t>55,624 </a:t>
            </a:r>
            <a:r>
              <a:rPr lang="en-US" sz="4000" dirty="0" smtClean="0"/>
              <a:t>people</a:t>
            </a:r>
            <a:endParaRPr lang="en-US" sz="4000" dirty="0"/>
          </a:p>
          <a:p>
            <a:pPr>
              <a:defRPr/>
            </a:pPr>
            <a:r>
              <a:rPr lang="en-US" altLang="en-US" sz="4000" u="sng" dirty="0"/>
              <a:t>Federal Tax Returns prepared: </a:t>
            </a:r>
            <a:r>
              <a:rPr lang="en-US" sz="4000" dirty="0" smtClean="0"/>
              <a:t>40,248 </a:t>
            </a:r>
            <a:r>
              <a:rPr lang="en-US" sz="4000" dirty="0"/>
              <a:t>(up </a:t>
            </a:r>
            <a:r>
              <a:rPr lang="en-US" sz="4000" dirty="0" smtClean="0"/>
              <a:t>6%) </a:t>
            </a:r>
            <a:endParaRPr lang="en-US" sz="4000" dirty="0"/>
          </a:p>
          <a:p>
            <a:pPr>
              <a:defRPr/>
            </a:pPr>
            <a:r>
              <a:rPr lang="en-US" sz="4000" u="sng" dirty="0"/>
              <a:t>Federal E-file rate:</a:t>
            </a:r>
            <a:r>
              <a:rPr lang="en-US" sz="4000" dirty="0"/>
              <a:t>  </a:t>
            </a:r>
            <a:r>
              <a:rPr lang="en-US" sz="4000" dirty="0" smtClean="0"/>
              <a:t>99</a:t>
            </a:r>
            <a:r>
              <a:rPr lang="en-US" sz="4000" dirty="0"/>
              <a:t>%</a:t>
            </a:r>
          </a:p>
          <a:p>
            <a:pPr>
              <a:defRPr/>
            </a:pPr>
            <a:r>
              <a:rPr lang="en-US" sz="4000" u="sng" dirty="0"/>
              <a:t>Sites:</a:t>
            </a:r>
            <a:r>
              <a:rPr lang="en-US" sz="4000" dirty="0"/>
              <a:t>  </a:t>
            </a:r>
            <a:r>
              <a:rPr lang="en-US" sz="4000" dirty="0" smtClean="0"/>
              <a:t>149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4000" u="sng" dirty="0" smtClean="0"/>
              <a:t>Volunteers:</a:t>
            </a:r>
            <a:r>
              <a:rPr lang="en-US" sz="4000" dirty="0" smtClean="0"/>
              <a:t>  994 (up 1%)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8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of This Training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Understand how/where to use your resources</a:t>
            </a:r>
          </a:p>
          <a:p>
            <a:r>
              <a:rPr lang="en-US" altLang="en-US" dirty="0" smtClean="0"/>
              <a:t>Understand and apply Federal and State tax law</a:t>
            </a:r>
          </a:p>
          <a:p>
            <a:r>
              <a:rPr lang="en-US" altLang="en-US" dirty="0" smtClean="0"/>
              <a:t>Prepare accurate tax returns</a:t>
            </a:r>
          </a:p>
          <a:p>
            <a:r>
              <a:rPr lang="en-US" altLang="en-US" dirty="0" smtClean="0"/>
              <a:t>Understand use of </a:t>
            </a:r>
            <a:r>
              <a:rPr lang="en-US" altLang="en-US" dirty="0" err="1" smtClean="0"/>
              <a:t>TaxWise</a:t>
            </a:r>
            <a:r>
              <a:rPr lang="en-US" altLang="en-US" dirty="0" smtClean="0"/>
              <a:t> (TW) software and e-filing</a:t>
            </a:r>
          </a:p>
          <a:p>
            <a:r>
              <a:rPr lang="en-US" altLang="en-US" dirty="0" smtClean="0"/>
              <a:t>Understand the Quality Review (QR) process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83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Responsibilities Of An AARP Tax-Aide Volunteer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Become certified as a tax counselor</a:t>
            </a:r>
          </a:p>
          <a:p>
            <a:pPr lvl="1"/>
            <a:r>
              <a:rPr lang="en-US" altLang="en-US" dirty="0" smtClean="0"/>
              <a:t>Pass IRS tests</a:t>
            </a:r>
          </a:p>
          <a:p>
            <a:pPr lvl="1"/>
            <a:r>
              <a:rPr lang="en-US" altLang="en-US" dirty="0" smtClean="0"/>
              <a:t>Demonstrate proficiency in preparing returns using </a:t>
            </a:r>
            <a:r>
              <a:rPr lang="en-US" altLang="en-US" dirty="0" err="1" smtClean="0"/>
              <a:t>TaxWise</a:t>
            </a:r>
            <a:r>
              <a:rPr lang="en-US" altLang="en-US" dirty="0" smtClean="0"/>
              <a:t> software</a:t>
            </a:r>
          </a:p>
          <a:p>
            <a:r>
              <a:rPr lang="en-US" altLang="en-US" dirty="0" smtClean="0"/>
              <a:t>Provide quality service </a:t>
            </a:r>
          </a:p>
          <a:p>
            <a:r>
              <a:rPr lang="en-US" altLang="en-US" dirty="0" smtClean="0"/>
              <a:t>Adhere to Volunteer Standards of Conduct</a:t>
            </a:r>
          </a:p>
          <a:p>
            <a:r>
              <a:rPr lang="en-US" altLang="en-US" dirty="0" smtClean="0"/>
              <a:t>Sign the Volunteer Agreement (Form 13615)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9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What Kind of Returns Can I Prepare?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We prepare returns for clients :</a:t>
            </a:r>
          </a:p>
          <a:p>
            <a:pPr lvl="1"/>
            <a:r>
              <a:rPr lang="en-US" altLang="en-US" u="sng" dirty="0" smtClean="0"/>
              <a:t>Of any age </a:t>
            </a:r>
          </a:p>
          <a:p>
            <a:pPr lvl="1"/>
            <a:r>
              <a:rPr lang="en-US" altLang="en-US" u="sng" dirty="0" smtClean="0"/>
              <a:t>Of any income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With emphasis on senior and disabled population</a:t>
            </a:r>
          </a:p>
          <a:p>
            <a:pPr lvl="1"/>
            <a:r>
              <a:rPr lang="en-US" altLang="en-US" dirty="0" smtClean="0"/>
              <a:t>Clients do not have to be members of AARP</a:t>
            </a:r>
          </a:p>
          <a:p>
            <a:r>
              <a:rPr lang="en-US" altLang="en-US" dirty="0" smtClean="0"/>
              <a:t>Prepare </a:t>
            </a:r>
            <a:r>
              <a:rPr lang="en-US" altLang="en-US" b="1" dirty="0" smtClean="0"/>
              <a:t>only</a:t>
            </a:r>
            <a:r>
              <a:rPr lang="en-US" altLang="en-US" dirty="0" smtClean="0"/>
              <a:t> those returns with topics that  </a:t>
            </a:r>
          </a:p>
          <a:p>
            <a:pPr lvl="1"/>
            <a:r>
              <a:rPr lang="en-US" altLang="en-US" dirty="0" smtClean="0"/>
              <a:t>you have been trained &amp; certified on </a:t>
            </a:r>
          </a:p>
          <a:p>
            <a:pPr lvl="1"/>
            <a:r>
              <a:rPr lang="en-US" altLang="en-US" dirty="0" smtClean="0"/>
              <a:t>conform to AARP </a:t>
            </a:r>
            <a:r>
              <a:rPr lang="en-US" altLang="en-US" dirty="0" err="1" smtClean="0"/>
              <a:t>TaxAide</a:t>
            </a:r>
            <a:r>
              <a:rPr lang="en-US" altLang="en-US" dirty="0" smtClean="0"/>
              <a:t> Scope “What’s In / What’s Out” and “NJ Can Do / Cannot Do”  Lists</a:t>
            </a:r>
          </a:p>
          <a:p>
            <a:pPr lvl="2"/>
            <a:r>
              <a:rPr lang="en-US" altLang="en-US" dirty="0" smtClean="0"/>
              <a:t>Refer taxpayer to paid tax preparer if anything on return is Out Of Scope</a:t>
            </a:r>
          </a:p>
          <a:p>
            <a:r>
              <a:rPr lang="en-US" altLang="en-US" dirty="0" smtClean="0"/>
              <a:t>Refer taxpayer to experienced counselor if tax subject is one from </a:t>
            </a:r>
            <a:r>
              <a:rPr lang="en-US" altLang="en-US" u="sng" dirty="0" smtClean="0"/>
              <a:t>Topics for Experienced Counselors </a:t>
            </a:r>
            <a:r>
              <a:rPr lang="en-US" altLang="en-US" dirty="0" smtClean="0"/>
              <a:t>(covered in a later section) or if you are not comfortable with a particular tax situation</a:t>
            </a:r>
          </a:p>
          <a:p>
            <a:r>
              <a:rPr lang="en-US" altLang="en-US" dirty="0" smtClean="0"/>
              <a:t>Do not prepare a tax return when you suspect information is untruthful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64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Certification Requirements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 smtClean="0"/>
              <a:t>Take online training on Volunteer Standards of Conduct, Quality Review &amp; Intake/Interview Sheet </a:t>
            </a:r>
          </a:p>
          <a:p>
            <a:r>
              <a:rPr lang="en-US" altLang="en-US" sz="2600" dirty="0" smtClean="0"/>
              <a:t>Pass the Volunteer Standards of Conduct and Intake/Interview tests with a score of 80% or higher</a:t>
            </a:r>
          </a:p>
          <a:p>
            <a:r>
              <a:rPr lang="en-US" altLang="en-US" sz="2600" dirty="0" smtClean="0"/>
              <a:t>Pass the Advanced IRS test with a score of 80% or higher</a:t>
            </a:r>
          </a:p>
          <a:p>
            <a:r>
              <a:rPr lang="en-US" altLang="en-US" sz="2600" dirty="0" smtClean="0"/>
              <a:t>Demonstrate proficiency in tax preparation &amp; software</a:t>
            </a:r>
          </a:p>
          <a:p>
            <a:pPr lvl="1"/>
            <a:r>
              <a:rPr lang="en-US" altLang="en-US" sz="2500" dirty="0" smtClean="0"/>
              <a:t>Correctly complete required Federal/NJ returns in 2014 TaxWise software </a:t>
            </a:r>
            <a:r>
              <a:rPr lang="en-US" altLang="en-US" sz="2500" dirty="0" smtClean="0">
                <a:solidFill>
                  <a:srgbClr val="FF0000"/>
                </a:solidFill>
              </a:rPr>
              <a:t>(Problems assigned </a:t>
            </a:r>
            <a:r>
              <a:rPr lang="en-US" altLang="en-US" sz="2500" dirty="0" err="1" smtClean="0">
                <a:solidFill>
                  <a:srgbClr val="FF0000"/>
                </a:solidFill>
              </a:rPr>
              <a:t>tbd</a:t>
            </a:r>
            <a:r>
              <a:rPr lang="en-US" altLang="en-US" sz="2500" dirty="0" smtClean="0">
                <a:solidFill>
                  <a:srgbClr val="FF0000"/>
                </a:solidFill>
              </a:rPr>
              <a:t>) </a:t>
            </a:r>
            <a:endParaRPr lang="en-US" altLang="en-US" sz="2500" dirty="0" smtClean="0"/>
          </a:p>
          <a:p>
            <a:pPr lvl="1"/>
            <a:r>
              <a:rPr lang="en-US" altLang="en-US" sz="2500" dirty="0" smtClean="0"/>
              <a:t>Correctly complete required Federal/NJ return in 2015 software (</a:t>
            </a:r>
            <a:r>
              <a:rPr lang="en-US" altLang="en-US" sz="2500" dirty="0" smtClean="0">
                <a:solidFill>
                  <a:srgbClr val="FF0000"/>
                </a:solidFill>
              </a:rPr>
              <a:t>Problem assigned </a:t>
            </a:r>
            <a:r>
              <a:rPr lang="en-US" altLang="en-US" sz="2500" dirty="0" err="1" smtClean="0">
                <a:solidFill>
                  <a:srgbClr val="FF0000"/>
                </a:solidFill>
              </a:rPr>
              <a:t>tbd</a:t>
            </a:r>
            <a:r>
              <a:rPr lang="en-US" altLang="en-US" sz="2500" dirty="0" smtClean="0"/>
              <a:t>) </a:t>
            </a:r>
          </a:p>
          <a:p>
            <a:pPr lvl="1"/>
            <a:r>
              <a:rPr lang="en-US" altLang="en-US" sz="2500" dirty="0" smtClean="0"/>
              <a:t>Have all problems quality reviewed by an assigned mentor</a:t>
            </a:r>
          </a:p>
          <a:p>
            <a:r>
              <a:rPr lang="en-US" altLang="en-US" sz="2600" dirty="0" smtClean="0"/>
              <a:t>Sign the Volunteer Standards of Conduct Agreem</a:t>
            </a:r>
            <a:r>
              <a:rPr lang="en-US" altLang="en-US" sz="2700" dirty="0" smtClean="0"/>
              <a:t>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7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Training &amp; Testing/Certification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19200" y="5966050"/>
          <a:ext cx="7239000" cy="73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Evergreen”- returning counselors must retain previous version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143000"/>
          <a:ext cx="7924800" cy="4724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52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IRS Publication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Description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New Counselors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Counselors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2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/>
                          </a:solidFill>
                        </a:rPr>
                        <a:t>Distribution Method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Pub 4012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700" dirty="0" smtClean="0"/>
                        <a:t>Volunteer Resource Guide (one –hole for binder)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Mail</a:t>
                      </a:r>
                      <a:r>
                        <a:rPr lang="en-US" sz="1700" baseline="0" dirty="0" smtClean="0"/>
                        <a:t> to central site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Mail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Pub 4491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Training Guide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Mail</a:t>
                      </a:r>
                      <a:r>
                        <a:rPr lang="en-US" sz="1700" baseline="0" dirty="0" smtClean="0"/>
                        <a:t> to central site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“Evergreen”</a:t>
                      </a:r>
                      <a:endParaRPr lang="en-US" sz="17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397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Pub 4491-X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Training Supplement-Updates to Pub 4491, 4491W, 4012, 6744 &amp;</a:t>
                      </a:r>
                      <a:r>
                        <a:rPr lang="en-US" sz="1700" baseline="0" dirty="0" smtClean="0"/>
                        <a:t> others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Electronic-manually apply updates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Electronic-Manually</a:t>
                      </a:r>
                      <a:r>
                        <a:rPr lang="en-US" sz="1700" baseline="0" dirty="0" smtClean="0"/>
                        <a:t> apply updates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53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Pub 4491-W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Problems</a:t>
                      </a:r>
                      <a:r>
                        <a:rPr lang="en-US" sz="1700" baseline="0" dirty="0" smtClean="0"/>
                        <a:t> &amp; </a:t>
                      </a:r>
                      <a:r>
                        <a:rPr lang="en-US" sz="1700" dirty="0" smtClean="0"/>
                        <a:t>Exercises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“Evergreen”</a:t>
                      </a:r>
                      <a:endParaRPr lang="en-US" sz="17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Pub 6744 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Volunteer Assistor’s Test/Retest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Mail</a:t>
                      </a:r>
                      <a:r>
                        <a:rPr lang="en-US" sz="1700" baseline="0" dirty="0" smtClean="0"/>
                        <a:t> to central site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Mail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985</Words>
  <Application>Microsoft Office PowerPoint</Application>
  <PresentationFormat>On-screen Show (4:3)</PresentationFormat>
  <Paragraphs>200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ＭＳ Ｐゴシック</vt:lpstr>
      <vt:lpstr>Verdana</vt:lpstr>
      <vt:lpstr>Wingdings</vt:lpstr>
      <vt:lpstr>NJ Template 06</vt:lpstr>
      <vt:lpstr>Tax Training Introduction  (Federal and State)</vt:lpstr>
      <vt:lpstr>AARP Foundation Tax-Aide What We Do</vt:lpstr>
      <vt:lpstr>National, Volunteer-Run Program TY 2014 National Statistics</vt:lpstr>
      <vt:lpstr>NJ Tax-Aide  TY 2014 NJ Statistics</vt:lpstr>
      <vt:lpstr>Purpose of This Training</vt:lpstr>
      <vt:lpstr>Responsibilities Of An AARP Tax-Aide Volunteer</vt:lpstr>
      <vt:lpstr>What Kind of Returns Can I Prepare?</vt:lpstr>
      <vt:lpstr>Certification Requirements</vt:lpstr>
      <vt:lpstr>Training &amp; Testing/Certification Publications</vt:lpstr>
      <vt:lpstr>Other Publications</vt:lpstr>
      <vt:lpstr>Important Websites</vt:lpstr>
      <vt:lpstr>All Tax Preparation Resources Are Provided At 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2015-11-05T18:24:12Z</dcterms:modified>
</cp:coreProperties>
</file>